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5"/>
  </p:notesMasterIdLst>
  <p:sldIdLst>
    <p:sldId id="347" r:id="rId2"/>
    <p:sldId id="348" r:id="rId3"/>
    <p:sldId id="363" r:id="rId4"/>
    <p:sldId id="350" r:id="rId5"/>
    <p:sldId id="351" r:id="rId6"/>
    <p:sldId id="352" r:id="rId7"/>
    <p:sldId id="364" r:id="rId8"/>
    <p:sldId id="361" r:id="rId9"/>
    <p:sldId id="366" r:id="rId10"/>
    <p:sldId id="367" r:id="rId11"/>
    <p:sldId id="368" r:id="rId12"/>
    <p:sldId id="369" r:id="rId13"/>
    <p:sldId id="34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E09B7"/>
    <a:srgbClr val="CC00FF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74FABE-9F71-4FFB-BAEB-F4F8AE8E309E}" type="datetimeFigureOut">
              <a:rPr lang="ru-RU" smtClean="0"/>
              <a:pPr/>
              <a:t>02.04.2017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96F32-1DCB-437A-877C-427140D7C1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9094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EA7812-1241-484B-AE6E-C48B23B6087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6723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02.04.2017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4224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02.04.2017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8405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02.04.2017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46921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D8BE0F63-0C67-441D-B3DC-7E19EA256B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02.04.2017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1931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02.04.2017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5253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02.04.2017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2979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02.04.2017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5449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02.04.2017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5212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02.04.2017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1181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02.04.2017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0749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02.04.2017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4157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100">
              <a:srgbClr val="FFC000"/>
            </a:gs>
            <a:gs pos="58350">
              <a:schemeClr val="accent6">
                <a:lumMod val="60000"/>
                <a:lumOff val="40000"/>
              </a:schemeClr>
            </a:gs>
            <a:gs pos="0">
              <a:schemeClr val="accent4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02.04.2017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2228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692696"/>
            <a:ext cx="903649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itchFamily="66" charset="0"/>
              </a:rPr>
              <a:t>The 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itchFamily="66" charset="0"/>
              </a:rPr>
              <a:t>3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itchFamily="66" charset="0"/>
              </a:rPr>
              <a:t>rd of April, Monday</a:t>
            </a:r>
            <a:endParaRPr lang="ru-RU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ley Hand ITC" pitchFamily="66" charset="0"/>
            </a:endParaRPr>
          </a:p>
          <a:p>
            <a:pPr algn="ctr"/>
            <a:endParaRPr lang="ru-RU" sz="6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ley Hand ITC"/>
              <a:cs typeface="Lucida Sans Unicode" pitchFamily="34" charset="0"/>
            </a:endParaRPr>
          </a:p>
          <a:p>
            <a:pPr algn="ctr"/>
            <a:r>
              <a:rPr lang="en-US" sz="7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/>
                <a:cs typeface="Lucida Sans Unicode" pitchFamily="34" charset="0"/>
              </a:rPr>
              <a:t>Special days </a:t>
            </a:r>
          </a:p>
          <a:p>
            <a:pPr algn="ctr"/>
            <a:endParaRPr lang="en-US" sz="6000" dirty="0" smtClean="0">
              <a:solidFill>
                <a:schemeClr val="bg2">
                  <a:lumMod val="50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en-US" sz="6000" dirty="0" smtClean="0">
                <a:solidFill>
                  <a:schemeClr val="bg2">
                    <a:lumMod val="50000"/>
                  </a:schemeClr>
                </a:solidFill>
                <a:latin typeface="Bradley Hand ITC"/>
              </a:rPr>
              <a:t>Module 8a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928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Complete the table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1571612"/>
            <a:ext cx="49292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Listen and complete</a:t>
            </a:r>
          </a:p>
          <a:p>
            <a:pPr marL="342900" indent="-342900">
              <a:buAutoNum type="arabicPeriod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Read and translate</a:t>
            </a:r>
          </a:p>
          <a:p>
            <a:pPr marL="342900" indent="-342900">
              <a:buAutoNum type="arabicPeriod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Answer the questions</a:t>
            </a:r>
          </a:p>
          <a:p>
            <a:pPr marL="342900" indent="-342900">
              <a:buAutoNum type="arabicPeriod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True or false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3714752"/>
            <a:ext cx="8229600" cy="2857520"/>
          </a:xfrm>
        </p:spPr>
        <p:txBody>
          <a:bodyPr>
            <a:normAutofit/>
          </a:bodyPr>
          <a:lstStyle/>
          <a:p>
            <a:r>
              <a:rPr lang="en-US" dirty="0" smtClean="0"/>
              <a:t>Thanksgiving is a big festival in the … and … .</a:t>
            </a:r>
          </a:p>
          <a:p>
            <a:r>
              <a:rPr lang="en-US" dirty="0" smtClean="0"/>
              <a:t>Canadians celebrate it in …, and Americans in … .</a:t>
            </a:r>
          </a:p>
          <a:p>
            <a:r>
              <a:rPr lang="en-US" dirty="0" smtClean="0"/>
              <a:t>Some cities have … and people have … ….</a:t>
            </a:r>
          </a:p>
          <a:p>
            <a:r>
              <a:rPr lang="en-US" dirty="0" smtClean="0"/>
              <a:t>Popular foods are …,… and … 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Complete the table about one of the festivals and be ready to speak about it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4747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6857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Name of the festival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Country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Time of the year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Festive activities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Food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42910" y="5500702"/>
            <a:ext cx="8072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have you learnt today?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Say new word</a:t>
            </a:r>
          </a:p>
          <a:p>
            <a:r>
              <a:rPr lang="en-US" dirty="0" smtClean="0"/>
              <a:t>Say new phrases</a:t>
            </a:r>
          </a:p>
          <a:p>
            <a:r>
              <a:rPr lang="en-US" dirty="0" smtClean="0"/>
              <a:t>What was interesting for you?</a:t>
            </a:r>
          </a:p>
          <a:p>
            <a:r>
              <a:rPr lang="en-US" dirty="0" smtClean="0"/>
              <a:t>What was difficult for you?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86482" y="4500570"/>
            <a:ext cx="574067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CC00FF"/>
                </a:solidFill>
                <a:latin typeface="AR CARTER" pitchFamily="2" charset="0"/>
              </a:rPr>
              <a:t>Thank you! </a:t>
            </a:r>
          </a:p>
          <a:p>
            <a:pPr algn="ctr"/>
            <a:r>
              <a:rPr lang="en-US" sz="6600" b="1" dirty="0" smtClean="0">
                <a:solidFill>
                  <a:srgbClr val="CC00FF"/>
                </a:solidFill>
                <a:latin typeface="AR CARTER" pitchFamily="2" charset="0"/>
              </a:rPr>
              <a:t>See you later!</a:t>
            </a:r>
            <a:endParaRPr lang="ru-RU" sz="6600" b="1" dirty="0">
              <a:solidFill>
                <a:srgbClr val="CC00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3568" y="214290"/>
            <a:ext cx="81369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Self-preparation</a:t>
            </a:r>
            <a:r>
              <a:rPr lang="en-US" sz="2800" b="1" dirty="0" smtClean="0">
                <a:solidFill>
                  <a:srgbClr val="FF0000"/>
                </a:solidFill>
              </a:rPr>
              <a:t>:</a:t>
            </a:r>
          </a:p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SB p.97 ex. 9</a:t>
            </a:r>
          </a:p>
          <a:p>
            <a:pPr algn="ctr"/>
            <a:endParaRPr lang="en-US" sz="2800" b="1" dirty="0" smtClean="0">
              <a:solidFill>
                <a:srgbClr val="002060"/>
              </a:solidFill>
            </a:endParaRPr>
          </a:p>
          <a:p>
            <a:endParaRPr lang="en-US" sz="28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Pavilion\Desktop\maslenica_moscow_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4193855" cy="2809883"/>
          </a:xfrm>
          <a:prstGeom prst="rect">
            <a:avLst/>
          </a:prstGeom>
          <a:noFill/>
        </p:spPr>
      </p:pic>
      <p:pic>
        <p:nvPicPr>
          <p:cNvPr id="1027" name="Picture 3" descr="C:\Users\Pavilion\Desktop\u_865835c50ff352a77b32cab2dd8d0615_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571612"/>
            <a:ext cx="4143404" cy="27860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1735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 noRot="1" noChangeArrowheads="1"/>
          </p:cNvSpPr>
          <p:nvPr>
            <p:ph type="title" sz="quarter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7904" name="Text Box 16"/>
          <p:cNvSpPr txBox="1">
            <a:spLocks noChangeArrowheads="1"/>
          </p:cNvSpPr>
          <p:nvPr/>
        </p:nvSpPr>
        <p:spPr bwMode="auto">
          <a:xfrm>
            <a:off x="1258888" y="3573463"/>
            <a:ext cx="69135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>
                <a:latin typeface="Arial Black" pitchFamily="34" charset="0"/>
              </a:rPr>
              <a:t>   </a:t>
            </a:r>
            <a:endParaRPr lang="ru-RU" sz="4400" dirty="0">
              <a:latin typeface="Arial Black" pitchFamily="34" charset="0"/>
            </a:endParaRPr>
          </a:p>
        </p:txBody>
      </p:sp>
      <p:sp>
        <p:nvSpPr>
          <p:cNvPr id="37905" name="Text Box 17"/>
          <p:cNvSpPr txBox="1">
            <a:spLocks noChangeArrowheads="1"/>
          </p:cNvSpPr>
          <p:nvPr/>
        </p:nvSpPr>
        <p:spPr bwMode="auto">
          <a:xfrm>
            <a:off x="1403350" y="5949950"/>
            <a:ext cx="74882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>
                <a:latin typeface="Arial Black" pitchFamily="34" charset="0"/>
              </a:rPr>
              <a:t>  </a:t>
            </a:r>
            <a:endParaRPr lang="ru-RU" sz="4400" dirty="0">
              <a:latin typeface="Arial Black" pitchFamily="34" charset="0"/>
            </a:endParaRPr>
          </a:p>
        </p:txBody>
      </p:sp>
      <p:pic>
        <p:nvPicPr>
          <p:cNvPr id="13" name="Содержимое 12" descr="589441b83b749_Sta-Catalina-Pakol-Festival-2015-Header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000108"/>
            <a:ext cx="3927475" cy="2286016"/>
          </a:xfrm>
        </p:spPr>
      </p:pic>
      <p:pic>
        <p:nvPicPr>
          <p:cNvPr id="14" name="Содержимое 13" descr="chuseok1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5214942" y="1000108"/>
            <a:ext cx="3499860" cy="2286016"/>
          </a:xfrm>
        </p:spPr>
      </p:pic>
      <p:pic>
        <p:nvPicPr>
          <p:cNvPr id="15" name="Содержимое 14" descr="den_blagodareniya_23270632.jpg"/>
          <p:cNvPicPr>
            <a:picLocks noGrp="1" noChangeAspect="1"/>
          </p:cNvPicPr>
          <p:nvPr>
            <p:ph sz="quarter" idx="3"/>
          </p:nvPr>
        </p:nvPicPr>
        <p:blipFill>
          <a:blip r:embed="rId4" cstate="print"/>
          <a:stretch>
            <a:fillRect/>
          </a:stretch>
        </p:blipFill>
        <p:spPr>
          <a:xfrm>
            <a:off x="642910" y="4000504"/>
            <a:ext cx="3786214" cy="2357454"/>
          </a:xfrm>
        </p:spPr>
      </p:pic>
      <p:pic>
        <p:nvPicPr>
          <p:cNvPr id="16" name="Содержимое 15" descr="Pongal.jpg"/>
          <p:cNvPicPr>
            <a:picLocks noGrp="1" noChangeAspect="1"/>
          </p:cNvPicPr>
          <p:nvPr>
            <p:ph sz="quarter" idx="4"/>
          </p:nvPr>
        </p:nvPicPr>
        <p:blipFill>
          <a:blip r:embed="rId5" cstate="print"/>
          <a:stretch>
            <a:fillRect/>
          </a:stretch>
        </p:blipFill>
        <p:spPr>
          <a:xfrm>
            <a:off x="5286380" y="4000504"/>
            <a:ext cx="3500461" cy="2357454"/>
          </a:xfr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Read the definition and guess the theme of our lesson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572032"/>
          </a:xfrm>
        </p:spPr>
        <p:txBody>
          <a:bodyPr>
            <a:normAutofit fontScale="92500" lnSpcReduction="20000"/>
          </a:bodyPr>
          <a:lstStyle/>
          <a:p>
            <a:r>
              <a:rPr lang="en-US" sz="4400" b="1" dirty="0" smtClean="0"/>
              <a:t>It is a great event with parades, lots of decorations and competitions.</a:t>
            </a:r>
          </a:p>
          <a:p>
            <a:r>
              <a:rPr lang="en-US" sz="4400" b="1" dirty="0" smtClean="0"/>
              <a:t>It is in honor of harvest</a:t>
            </a:r>
            <a:r>
              <a:rPr lang="ru-RU" sz="4400" b="1" dirty="0" smtClean="0"/>
              <a:t>.</a:t>
            </a:r>
            <a:endParaRPr lang="en-US" sz="4400" b="1" dirty="0" smtClean="0"/>
          </a:p>
          <a:p>
            <a:pPr algn="ctr">
              <a:buNone/>
            </a:pPr>
            <a:endParaRPr lang="ru-RU" sz="2800" dirty="0" smtClean="0"/>
          </a:p>
          <a:p>
            <a:pPr algn="ctr">
              <a:buNone/>
            </a:pPr>
            <a:endParaRPr lang="ru-RU" sz="2800" dirty="0" smtClean="0"/>
          </a:p>
          <a:p>
            <a:pPr algn="ctr">
              <a:buNone/>
            </a:pPr>
            <a:r>
              <a:rPr lang="en-US" sz="2800" dirty="0" smtClean="0"/>
              <a:t>Decoration – </a:t>
            </a:r>
            <a:r>
              <a:rPr lang="ru-RU" sz="2800" dirty="0" smtClean="0"/>
              <a:t>украшение</a:t>
            </a:r>
          </a:p>
          <a:p>
            <a:pPr algn="ctr">
              <a:buNone/>
            </a:pPr>
            <a:r>
              <a:rPr lang="en-US" sz="2800" dirty="0" smtClean="0"/>
              <a:t>Competition – </a:t>
            </a:r>
            <a:r>
              <a:rPr lang="ru-RU" sz="2800" dirty="0" smtClean="0"/>
              <a:t>соревнование</a:t>
            </a:r>
          </a:p>
          <a:p>
            <a:pPr algn="ctr">
              <a:buNone/>
            </a:pPr>
            <a:r>
              <a:rPr lang="en-US" sz="2800" dirty="0" smtClean="0"/>
              <a:t>To be in honor of – </a:t>
            </a:r>
            <a:r>
              <a:rPr lang="ru-RU" sz="2800" dirty="0" smtClean="0"/>
              <a:t>быть в честь</a:t>
            </a:r>
          </a:p>
          <a:p>
            <a:pPr algn="ctr">
              <a:buNone/>
            </a:pPr>
            <a:r>
              <a:rPr lang="en-US" sz="4400" dirty="0" smtClean="0"/>
              <a:t> 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3429024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latin typeface="Bradley Hand ITC" pitchFamily="66" charset="0"/>
              </a:rPr>
              <a:t>HARVEST FESTIVALS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5400" b="1" dirty="0"/>
          </a:p>
        </p:txBody>
      </p:sp>
      <p:pic>
        <p:nvPicPr>
          <p:cNvPr id="1026" name="Picture 2" descr="C:\Users\Pavilion\Desktop\1234pasha-600x4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3357563"/>
            <a:ext cx="6357982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will learn today: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Char char="v"/>
            </a:pPr>
            <a:r>
              <a:rPr lang="en-US" dirty="0" smtClean="0"/>
              <a:t>New words and phrases</a:t>
            </a:r>
          </a:p>
          <a:p>
            <a:pPr algn="ctr">
              <a:buFont typeface="Wingdings" pitchFamily="2" charset="2"/>
              <a:buChar char="v"/>
            </a:pPr>
            <a:r>
              <a:rPr lang="en-US" dirty="0" smtClean="0"/>
              <a:t>To pronounce new words and phrases </a:t>
            </a:r>
          </a:p>
          <a:p>
            <a:pPr algn="ctr">
              <a:buFont typeface="Wingdings" pitchFamily="2" charset="2"/>
              <a:buChar char="v"/>
            </a:pPr>
            <a:r>
              <a:rPr lang="en-US" dirty="0" smtClean="0"/>
              <a:t>To speak about festive activities</a:t>
            </a:r>
          </a:p>
          <a:p>
            <a:pPr algn="ctr">
              <a:buFont typeface="Wingdings" pitchFamily="2" charset="2"/>
              <a:buChar char="v"/>
            </a:pPr>
            <a:r>
              <a:rPr lang="en-US" dirty="0" smtClean="0"/>
              <a:t>New information about different festivals in different countries</a:t>
            </a:r>
          </a:p>
          <a:p>
            <a:pPr algn="ctr">
              <a:buFont typeface="Wingdings" pitchFamily="2" charset="2"/>
              <a:buChar char="v"/>
            </a:pPr>
            <a:r>
              <a:rPr lang="en-US" dirty="0" smtClean="0"/>
              <a:t>To speak about celebrations in our country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can find information  from: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Font typeface="Wingdings" pitchFamily="2" charset="2"/>
              <a:buChar char="v"/>
            </a:pPr>
            <a:r>
              <a:rPr lang="en-US" sz="4400" dirty="0" smtClean="0"/>
              <a:t>Watching a video</a:t>
            </a:r>
          </a:p>
          <a:p>
            <a:pPr algn="ctr">
              <a:buFont typeface="Wingdings" pitchFamily="2" charset="2"/>
              <a:buChar char="v"/>
            </a:pPr>
            <a:r>
              <a:rPr lang="en-US" sz="4400" dirty="0" smtClean="0"/>
              <a:t>Reading a text</a:t>
            </a:r>
          </a:p>
          <a:p>
            <a:pPr algn="ctr">
              <a:buFont typeface="Wingdings" pitchFamily="2" charset="2"/>
              <a:buChar char="v"/>
            </a:pPr>
            <a:r>
              <a:rPr lang="en-US" sz="4400" dirty="0" smtClean="0"/>
              <a:t>Listening to the teacher or other people</a:t>
            </a:r>
            <a:endParaRPr lang="ru-RU" sz="4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Pronounce the words. Translate the words.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Harvest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Festival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Celebration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Parade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Dessert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Wheat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Decoration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Different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Variety - varieties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Costume – costumes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Important </a:t>
            </a:r>
          </a:p>
          <a:p>
            <a:pPr algn="ctr">
              <a:buNone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Listen and translate (a ball game)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428604"/>
            <a:ext cx="3089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Have street parades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31067" y="2071678"/>
            <a:ext cx="19255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Light bonfires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472" y="3571876"/>
            <a:ext cx="2291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Set off fireworks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4546" y="5000636"/>
            <a:ext cx="24273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Cook special food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43768" y="1928802"/>
            <a:ext cx="19026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Decorate the </a:t>
            </a:r>
          </a:p>
          <a:p>
            <a:r>
              <a:rPr lang="en-US" sz="2400" b="1" dirty="0" smtClean="0">
                <a:solidFill>
                  <a:srgbClr val="C00000"/>
                </a:solidFill>
              </a:rPr>
              <a:t>house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05084" y="5598399"/>
            <a:ext cx="17546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Have family </a:t>
            </a:r>
          </a:p>
          <a:p>
            <a:r>
              <a:rPr lang="en-US" sz="2400" b="1" dirty="0" smtClean="0">
                <a:solidFill>
                  <a:srgbClr val="C00000"/>
                </a:solidFill>
              </a:rPr>
              <a:t>dinner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72330" y="4714884"/>
            <a:ext cx="12856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Dress up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43306" y="3714752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Exchange gifts</a:t>
            </a:r>
            <a:endParaRPr lang="ru-RU" sz="2400" b="1" dirty="0" smtClean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28662" y="2857496"/>
            <a:ext cx="300082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i="1" dirty="0" smtClean="0"/>
              <a:t>2</a:t>
            </a:r>
            <a:endParaRPr lang="ru-RU" sz="2000" b="1" i="1" dirty="0"/>
          </a:p>
        </p:txBody>
      </p:sp>
      <p:sp>
        <p:nvSpPr>
          <p:cNvPr id="22" name="TextBox 21"/>
          <p:cNvSpPr txBox="1"/>
          <p:nvPr/>
        </p:nvSpPr>
        <p:spPr>
          <a:xfrm>
            <a:off x="1857356" y="4429132"/>
            <a:ext cx="304892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i="1" dirty="0" smtClean="0"/>
              <a:t>3</a:t>
            </a:r>
            <a:endParaRPr lang="ru-RU" sz="2000" b="1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500034" y="6215082"/>
            <a:ext cx="316112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i="1" dirty="0" smtClean="0"/>
              <a:t>4</a:t>
            </a:r>
            <a:endParaRPr lang="ru-RU" sz="2000" b="1" i="1" dirty="0"/>
          </a:p>
        </p:txBody>
      </p:sp>
      <p:sp>
        <p:nvSpPr>
          <p:cNvPr id="24" name="TextBox 23"/>
          <p:cNvSpPr txBox="1"/>
          <p:nvPr/>
        </p:nvSpPr>
        <p:spPr>
          <a:xfrm>
            <a:off x="4429124" y="2643182"/>
            <a:ext cx="304892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i="1" dirty="0" smtClean="0"/>
              <a:t>5</a:t>
            </a:r>
            <a:endParaRPr lang="ru-RU" sz="2000" b="1" i="1" dirty="0"/>
          </a:p>
        </p:txBody>
      </p:sp>
      <p:sp>
        <p:nvSpPr>
          <p:cNvPr id="25" name="TextBox 24"/>
          <p:cNvSpPr txBox="1"/>
          <p:nvPr/>
        </p:nvSpPr>
        <p:spPr>
          <a:xfrm>
            <a:off x="4786314" y="6000768"/>
            <a:ext cx="319318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i="1" dirty="0" smtClean="0"/>
              <a:t>6</a:t>
            </a:r>
            <a:endParaRPr lang="ru-RU" sz="2000" b="1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6357950" y="4214818"/>
            <a:ext cx="304892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i="1" dirty="0" smtClean="0"/>
              <a:t>7</a:t>
            </a:r>
            <a:endParaRPr lang="ru-RU" sz="2000" b="1" i="1" dirty="0"/>
          </a:p>
        </p:txBody>
      </p:sp>
      <p:sp>
        <p:nvSpPr>
          <p:cNvPr id="27" name="TextBox 26"/>
          <p:cNvSpPr txBox="1"/>
          <p:nvPr/>
        </p:nvSpPr>
        <p:spPr>
          <a:xfrm>
            <a:off x="6286512" y="1357298"/>
            <a:ext cx="320922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i="1" dirty="0" smtClean="0"/>
              <a:t>8</a:t>
            </a:r>
            <a:endParaRPr lang="ru-RU" sz="2000" b="1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285720" y="1000108"/>
            <a:ext cx="277640" cy="4001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i="1" dirty="0" smtClean="0"/>
              <a:t>1</a:t>
            </a:r>
            <a:endParaRPr lang="ru-RU" sz="2000" b="1" i="1" dirty="0"/>
          </a:p>
        </p:txBody>
      </p:sp>
      <p:pic>
        <p:nvPicPr>
          <p:cNvPr id="2050" name="Picture 2" descr="C:\Users\Pavilion\Desktop\w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00108"/>
            <a:ext cx="1500198" cy="1214446"/>
          </a:xfrm>
          <a:prstGeom prst="rect">
            <a:avLst/>
          </a:prstGeom>
          <a:noFill/>
        </p:spPr>
      </p:pic>
      <p:pic>
        <p:nvPicPr>
          <p:cNvPr id="2051" name="Picture 3" descr="C:\Users\Pavilion\Desktop\19173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500306"/>
            <a:ext cx="1494203" cy="1071570"/>
          </a:xfrm>
          <a:prstGeom prst="rect">
            <a:avLst/>
          </a:prstGeom>
          <a:noFill/>
        </p:spPr>
      </p:pic>
      <p:pic>
        <p:nvPicPr>
          <p:cNvPr id="2052" name="Picture 4" descr="C:\Users\Pavilion\Desktop\541b4f0929cfce713d274d32c9e71bd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071942"/>
            <a:ext cx="1500198" cy="1152204"/>
          </a:xfrm>
          <a:prstGeom prst="rect">
            <a:avLst/>
          </a:prstGeom>
          <a:noFill/>
        </p:spPr>
      </p:pic>
      <p:pic>
        <p:nvPicPr>
          <p:cNvPr id="2053" name="Picture 5" descr="C:\Users\Pavilion\Desktop\741-huge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5572140"/>
            <a:ext cx="1447776" cy="1085832"/>
          </a:xfrm>
          <a:prstGeom prst="rect">
            <a:avLst/>
          </a:prstGeom>
          <a:noFill/>
        </p:spPr>
      </p:pic>
      <p:pic>
        <p:nvPicPr>
          <p:cNvPr id="2054" name="Picture 6" descr="C:\Users\Pavilion\Desktop\34247065-Happy-family-exchanging-theirs-Christmas-gifts-Stock-Phot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2500306"/>
            <a:ext cx="1715831" cy="1143008"/>
          </a:xfrm>
          <a:prstGeom prst="rect">
            <a:avLst/>
          </a:prstGeom>
          <a:noFill/>
        </p:spPr>
      </p:pic>
      <p:pic>
        <p:nvPicPr>
          <p:cNvPr id="2055" name="Picture 7" descr="C:\Users\Pavilion\Desktop\semejnij_uzhin_foto_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14942" y="5286388"/>
            <a:ext cx="1644727" cy="1240724"/>
          </a:xfrm>
          <a:prstGeom prst="rect">
            <a:avLst/>
          </a:prstGeom>
          <a:noFill/>
        </p:spPr>
      </p:pic>
      <p:pic>
        <p:nvPicPr>
          <p:cNvPr id="2056" name="Picture 8" descr="C:\Users\Pavilion\Desktop\kartinki-kostyumov-na-hellouin-dlya-detey-73866-larg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16" y="3429000"/>
            <a:ext cx="1738138" cy="1357322"/>
          </a:xfrm>
          <a:prstGeom prst="rect">
            <a:avLst/>
          </a:prstGeom>
          <a:noFill/>
        </p:spPr>
      </p:pic>
      <p:pic>
        <p:nvPicPr>
          <p:cNvPr id="2057" name="Picture 9" descr="C:\Users\Pavilion\Desktop\21320080_4474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15140" y="500042"/>
            <a:ext cx="1952229" cy="13001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417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 noRot="1" noChangeArrowheads="1"/>
          </p:cNvSpPr>
          <p:nvPr>
            <p:ph type="title" sz="quarter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Make sentences using the table</a:t>
            </a:r>
            <a:endParaRPr lang="ru-RU" sz="3600" dirty="0"/>
          </a:p>
        </p:txBody>
      </p:sp>
      <p:sp>
        <p:nvSpPr>
          <p:cNvPr id="37904" name="Text Box 16"/>
          <p:cNvSpPr txBox="1">
            <a:spLocks noChangeArrowheads="1"/>
          </p:cNvSpPr>
          <p:nvPr/>
        </p:nvSpPr>
        <p:spPr bwMode="auto">
          <a:xfrm>
            <a:off x="1258888" y="3573463"/>
            <a:ext cx="69135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>
                <a:latin typeface="Arial Black" pitchFamily="34" charset="0"/>
              </a:rPr>
              <a:t>   </a:t>
            </a:r>
            <a:endParaRPr lang="ru-RU" sz="4400" dirty="0">
              <a:latin typeface="Arial Black" pitchFamily="34" charset="0"/>
            </a:endParaRPr>
          </a:p>
        </p:txBody>
      </p:sp>
      <p:sp>
        <p:nvSpPr>
          <p:cNvPr id="37905" name="Text Box 17"/>
          <p:cNvSpPr txBox="1">
            <a:spLocks noChangeArrowheads="1"/>
          </p:cNvSpPr>
          <p:nvPr/>
        </p:nvSpPr>
        <p:spPr bwMode="auto">
          <a:xfrm>
            <a:off x="1403350" y="5949950"/>
            <a:ext cx="74882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>
                <a:latin typeface="Arial Black" pitchFamily="34" charset="0"/>
              </a:rPr>
              <a:t>  </a:t>
            </a:r>
            <a:endParaRPr lang="ru-RU" sz="4400" dirty="0">
              <a:latin typeface="Arial Black" pitchFamily="34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14283" y="1905000"/>
            <a:ext cx="3071834" cy="2019300"/>
          </a:xfrm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On Victory Day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On Christmas Day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On Thanksgiving Day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On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Maslenitsa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On New Year’s Day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2"/>
          </p:nvPr>
        </p:nvSpPr>
        <p:spPr>
          <a:xfrm>
            <a:off x="3428992" y="2285992"/>
            <a:ext cx="1500198" cy="928694"/>
          </a:xfrm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we</a:t>
            </a:r>
          </a:p>
          <a:p>
            <a:pPr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my family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>
          <a:xfrm>
            <a:off x="5072066" y="1857364"/>
            <a:ext cx="3500461" cy="2357454"/>
          </a:xfrm>
          <a:ln>
            <a:solidFill>
              <a:srgbClr val="C00000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dress up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have street parade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light bonfires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set off fireworks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decorate the house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exchange gifts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cook special food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have a family dinner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2888</TotalTime>
  <Words>341</Words>
  <Application>Microsoft Office PowerPoint</Application>
  <PresentationFormat>Экран (4:3)</PresentationFormat>
  <Paragraphs>101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Read the definition and guess the theme of our lesson</vt:lpstr>
      <vt:lpstr>HARVEST FESTIVALS</vt:lpstr>
      <vt:lpstr>We will learn today:</vt:lpstr>
      <vt:lpstr>We can find information  from:</vt:lpstr>
      <vt:lpstr>Pronounce the words. Translate the words.</vt:lpstr>
      <vt:lpstr>Слайд 8</vt:lpstr>
      <vt:lpstr>Make sentences using the table</vt:lpstr>
      <vt:lpstr>Complete the table</vt:lpstr>
      <vt:lpstr>Complete the table about one of the festivals and be ready to speak about it</vt:lpstr>
      <vt:lpstr>What have you learnt today?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зоя</dc:creator>
  <cp:lastModifiedBy>Pavilion</cp:lastModifiedBy>
  <cp:revision>188</cp:revision>
  <dcterms:created xsi:type="dcterms:W3CDTF">2013-02-07T19:58:51Z</dcterms:created>
  <dcterms:modified xsi:type="dcterms:W3CDTF">2017-04-02T09:24:00Z</dcterms:modified>
</cp:coreProperties>
</file>